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8" r:id="rId5"/>
    <p:sldId id="259" r:id="rId6"/>
    <p:sldId id="271" r:id="rId7"/>
    <p:sldId id="260" r:id="rId8"/>
    <p:sldId id="273" r:id="rId9"/>
    <p:sldId id="269" r:id="rId10"/>
    <p:sldId id="272" r:id="rId11"/>
    <p:sldId id="291" r:id="rId12"/>
    <p:sldId id="284" r:id="rId13"/>
    <p:sldId id="285" r:id="rId14"/>
    <p:sldId id="286" r:id="rId15"/>
    <p:sldId id="287" r:id="rId16"/>
    <p:sldId id="288" r:id="rId17"/>
    <p:sldId id="289" r:id="rId18"/>
    <p:sldId id="292" r:id="rId19"/>
    <p:sldId id="278" r:id="rId20"/>
    <p:sldId id="279" r:id="rId21"/>
    <p:sldId id="280" r:id="rId22"/>
    <p:sldId id="281" r:id="rId23"/>
    <p:sldId id="282" r:id="rId24"/>
    <p:sldId id="283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658773-E195-483D-ACF9-17136C3F7E98}">
          <p14:sldIdLst>
            <p14:sldId id="268"/>
            <p14:sldId id="259"/>
            <p14:sldId id="271"/>
            <p14:sldId id="260"/>
            <p14:sldId id="273"/>
            <p14:sldId id="269"/>
            <p14:sldId id="272"/>
            <p14:sldId id="291"/>
            <p14:sldId id="284"/>
            <p14:sldId id="285"/>
            <p14:sldId id="286"/>
            <p14:sldId id="287"/>
            <p14:sldId id="288"/>
            <p14:sldId id="289"/>
            <p14:sldId id="292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Untitled Section" id="{C3AC5F20-7769-4E8C-940B-DBF1300DAA8C}">
          <p14:sldIdLst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200"/>
    <a:srgbClr val="424437"/>
    <a:srgbClr val="A5A5A5"/>
    <a:srgbClr val="014067"/>
    <a:srgbClr val="FFF6C7"/>
    <a:srgbClr val="00194C"/>
    <a:srgbClr val="3F3F3F"/>
    <a:srgbClr val="014E7D"/>
    <a:srgbClr val="013657"/>
    <a:srgbClr val="014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74" autoAdjust="0"/>
  </p:normalViewPr>
  <p:slideViewPr>
    <p:cSldViewPr snapToGrid="0" showGuides="1">
      <p:cViewPr>
        <p:scale>
          <a:sx n="75" d="100"/>
          <a:sy n="75" d="100"/>
        </p:scale>
        <p:origin x="974" y="365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7/15/2020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7/15/2020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xmlns="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xmlns="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xmlns="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xmlns="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xmlns="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xmlns="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xmlns="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xmlns="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xmlns="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xmlns="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xmlns="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xmlns="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xmlns="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xmlns="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xmlns="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xmlns="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xmlns="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xmlns="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xmlns="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xmlns="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xmlns="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xmlns="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xmlns="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xmlns="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xmlns="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xmlns="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xmlns="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xmlns="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xmlns="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xmlns="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xmlns="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xmlns="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xmlns="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xmlns="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xmlns="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xmlns="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xmlns="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xmlns="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xmlns="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xmlns="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xmlns="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xmlns="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xmlns="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xmlns="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xmlns="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xmlns="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xmlns="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xmlns="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uilding image">
            <a:extLst>
              <a:ext uri="{FF2B5EF4-FFF2-40B4-BE49-F238E27FC236}">
                <a16:creationId xmlns:a16="http://schemas.microsoft.com/office/drawing/2014/main" xmlns="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10" r="20810"/>
          <a:stretch>
            <a:fillRect/>
          </a:stretch>
        </p:blipFill>
        <p:spPr>
          <a:xfrm>
            <a:off x="1683398" y="871454"/>
            <a:ext cx="4428523" cy="5137089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xmlns="" id="{91C1EA1C-1F3E-4109-905A-96F1DC0515BC}"/>
              </a:ext>
            </a:extLst>
          </p:cNvPr>
          <p:cNvGrpSpPr/>
          <p:nvPr/>
        </p:nvGrpSpPr>
        <p:grpSpPr>
          <a:xfrm>
            <a:off x="2972020" y="3232319"/>
            <a:ext cx="1768177" cy="1007905"/>
            <a:chOff x="2972020" y="3278974"/>
            <a:chExt cx="1768177" cy="10079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835BE9C-E4C1-41B7-ACD8-7ABEC8DF5F24}"/>
                </a:ext>
              </a:extLst>
            </p:cNvPr>
            <p:cNvSpPr txBox="1"/>
            <p:nvPr/>
          </p:nvSpPr>
          <p:spPr>
            <a:xfrm>
              <a:off x="3055120" y="3278974"/>
              <a:ext cx="16850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00194C"/>
                  </a:solidFill>
                  <a:latin typeface="Arial Black" panose="020B0A04020102020204" pitchFamily="34" charset="0"/>
                </a:rPr>
                <a:t>ETP</a:t>
              </a:r>
              <a:endParaRPr lang="en-US" sz="6000" b="1" dirty="0">
                <a:solidFill>
                  <a:srgbClr val="00194C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4052DBB-CC72-4F59-92CE-00AB25EFF3F6}"/>
                </a:ext>
              </a:extLst>
            </p:cNvPr>
            <p:cNvSpPr txBox="1"/>
            <p:nvPr/>
          </p:nvSpPr>
          <p:spPr>
            <a:xfrm>
              <a:off x="2972020" y="3979102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Electronic Tour Planner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33" y="2436979"/>
            <a:ext cx="890735" cy="8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D488991-F3B1-432F-ACEC-9871DE50F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14963A-B37D-40CC-A948-FD611ADFD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6FECFB9-886D-44DE-85EE-53A58A3AA3C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02D0E54-52B7-4624-BD40-DAE2BD91CF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D59DDA5A-42B5-4F4B-839C-7A5FD6F0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Login &amp; Home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682199F-7629-4BB8-972C-409DB0A10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37BB89-2310-466A-9CC4-8EBE7684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  <p:pic>
        <p:nvPicPr>
          <p:cNvPr id="12" name="2_Home">
            <a:hlinkClick r:id="" action="ppaction://media"/>
            <a:extLst>
              <a:ext uri="{FF2B5EF4-FFF2-40B4-BE49-F238E27FC236}">
                <a16:creationId xmlns:a16="http://schemas.microsoft.com/office/drawing/2014/main" xmlns="" id="{DCEFAAAF-BD71-4EA5-94CD-4135080E9014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0720" y="1618521"/>
            <a:ext cx="8433896" cy="474391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63CA0B85-8A5F-4AC2-8FF1-311EEDBA62E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7"/>
          <a:stretch>
            <a:fillRect/>
          </a:stretch>
        </p:blipFill>
        <p:spPr>
          <a:xfrm>
            <a:off x="537384" y="1639542"/>
            <a:ext cx="4106672" cy="4716807"/>
          </a:xfrm>
        </p:spPr>
      </p:pic>
    </p:spTree>
    <p:extLst>
      <p:ext uri="{BB962C8B-B14F-4D97-AF65-F5344CB8AC3E}">
        <p14:creationId xmlns:p14="http://schemas.microsoft.com/office/powerpoint/2010/main" val="23404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D488991-F3B1-432F-ACEC-9871DE50F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14963A-B37D-40CC-A948-FD611ADFD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3_Profile">
            <a:hlinkClick r:id="" action="ppaction://media"/>
            <a:extLst>
              <a:ext uri="{FF2B5EF4-FFF2-40B4-BE49-F238E27FC236}">
                <a16:creationId xmlns:a16="http://schemas.microsoft.com/office/drawing/2014/main" xmlns="" id="{DF4E0E04-FAB3-4F6B-AAEA-A056F8876997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2027" y="1621135"/>
            <a:ext cx="8409275" cy="4730065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6FECFB9-886D-44DE-85EE-53A58A3AA3C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02D0E54-52B7-4624-BD40-DAE2BD91CF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D59DDA5A-42B5-4F4B-839C-7A5FD6F0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Profile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74F463D-E57D-452E-98F2-0F3DE4C3B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1E7EBE1-A86A-4CA3-97C7-E5A443CA7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028424D8-E6FE-4F42-BA08-2B2B482F257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7"/>
          <a:stretch>
            <a:fillRect/>
          </a:stretch>
        </p:blipFill>
        <p:spPr>
          <a:xfrm>
            <a:off x="529688" y="1625553"/>
            <a:ext cx="4114368" cy="4725647"/>
          </a:xfrm>
        </p:spPr>
      </p:pic>
    </p:spTree>
    <p:extLst>
      <p:ext uri="{BB962C8B-B14F-4D97-AF65-F5344CB8AC3E}">
        <p14:creationId xmlns:p14="http://schemas.microsoft.com/office/powerpoint/2010/main" val="157453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D488991-F3B1-432F-ACEC-9871DE50F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14963A-B37D-40CC-A948-FD611ADFD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4_Dashboard">
            <a:hlinkClick r:id="" action="ppaction://media"/>
            <a:extLst>
              <a:ext uri="{FF2B5EF4-FFF2-40B4-BE49-F238E27FC236}">
                <a16:creationId xmlns:a16="http://schemas.microsoft.com/office/drawing/2014/main" xmlns="" id="{02B37B1B-4227-40BB-8383-A70F170400DE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7476" y="1616889"/>
            <a:ext cx="8425976" cy="473946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6FECFB9-886D-44DE-85EE-53A58A3AA3C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02D0E54-52B7-4624-BD40-DAE2BD91CF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D59DDA5A-42B5-4F4B-839C-7A5FD6F0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Dashboard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BD19537-78B5-4DB1-B98D-3DAAC2A2C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0AA110-3BC7-47D1-A881-AA2D57550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8C224A4B-3E69-4965-A692-765E7A27AE0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7"/>
          <a:stretch>
            <a:fillRect/>
          </a:stretch>
        </p:blipFill>
        <p:spPr>
          <a:xfrm>
            <a:off x="529688" y="1635616"/>
            <a:ext cx="4110090" cy="4720733"/>
          </a:xfrm>
        </p:spPr>
      </p:pic>
    </p:spTree>
    <p:extLst>
      <p:ext uri="{BB962C8B-B14F-4D97-AF65-F5344CB8AC3E}">
        <p14:creationId xmlns:p14="http://schemas.microsoft.com/office/powerpoint/2010/main" val="3168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D488991-F3B1-432F-ACEC-9871DE50F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14963A-B37D-40CC-A948-FD611ADFD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5_Places">
            <a:hlinkClick r:id="" action="ppaction://media"/>
            <a:extLst>
              <a:ext uri="{FF2B5EF4-FFF2-40B4-BE49-F238E27FC236}">
                <a16:creationId xmlns:a16="http://schemas.microsoft.com/office/drawing/2014/main" xmlns="" id="{38C03DF7-6C7C-417E-AEDF-85CE2FC98C03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0397" y="1619231"/>
            <a:ext cx="8412661" cy="4731969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6FECFB9-886D-44DE-85EE-53A58A3AA3C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02D0E54-52B7-4624-BD40-DAE2BD91CF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D59DDA5A-42B5-4F4B-839C-7A5FD6F0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Places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A177948-915F-470B-9E47-6767153B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311B67F-12D2-4797-A65A-7999AB0C1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1C0D466F-D2AD-46E8-B959-ED6A1FA99CE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7"/>
          <a:stretch>
            <a:fillRect/>
          </a:stretch>
        </p:blipFill>
        <p:spPr>
          <a:xfrm>
            <a:off x="518678" y="1625057"/>
            <a:ext cx="4114800" cy="4726143"/>
          </a:xfrm>
        </p:spPr>
      </p:pic>
    </p:spTree>
    <p:extLst>
      <p:ext uri="{BB962C8B-B14F-4D97-AF65-F5344CB8AC3E}">
        <p14:creationId xmlns:p14="http://schemas.microsoft.com/office/powerpoint/2010/main" val="205593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D488991-F3B1-432F-ACEC-9871DE50F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14963A-B37D-40CC-A948-FD611ADFD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6_Ekko">
            <a:hlinkClick r:id="" action="ppaction://media"/>
            <a:extLst>
              <a:ext uri="{FF2B5EF4-FFF2-40B4-BE49-F238E27FC236}">
                <a16:creationId xmlns:a16="http://schemas.microsoft.com/office/drawing/2014/main" xmlns="" id="{A1303487-2584-431F-8803-BE09DDD50F39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1869" y="1615420"/>
            <a:ext cx="8419433" cy="4735779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6FECFB9-886D-44DE-85EE-53A58A3AA3C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02D0E54-52B7-4624-BD40-DAE2BD91CF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D59DDA5A-42B5-4F4B-839C-7A5FD6F0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EAB200"/>
                </a:solidFill>
              </a:rPr>
              <a:t>Ekko</a:t>
            </a:r>
            <a:r>
              <a:rPr lang="en-US" dirty="0">
                <a:solidFill>
                  <a:srgbClr val="EAB200"/>
                </a:solidFill>
              </a:rPr>
              <a:t> Chatbot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70A3D36-11C0-48B5-8E4F-B04D6CB3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ECF199F-0181-4CF0-BA45-378BA6842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19DC3F22-F4A9-49BF-9CF2-34DC3439109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7"/>
          <a:stretch>
            <a:fillRect/>
          </a:stretch>
        </p:blipFill>
        <p:spPr>
          <a:xfrm>
            <a:off x="518678" y="1625057"/>
            <a:ext cx="4114800" cy="4726143"/>
          </a:xfrm>
        </p:spPr>
      </p:pic>
    </p:spTree>
    <p:extLst>
      <p:ext uri="{BB962C8B-B14F-4D97-AF65-F5344CB8AC3E}">
        <p14:creationId xmlns:p14="http://schemas.microsoft.com/office/powerpoint/2010/main" val="218154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518678" y="1544956"/>
            <a:ext cx="7843002" cy="3232149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Data (User, Trip, Place) page 38 figure(25). 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Constrains (Hard, Soft) page (40) figure(79)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POIs “Point of interests” (Morning, Night, Full/All time)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Plan (Morning plan, Night plan) page 42 figure (81)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Meta-heuristic </a:t>
            </a:r>
            <a:r>
              <a:rPr lang="en-US" dirty="0" err="1" smtClean="0"/>
              <a:t>tabu</a:t>
            </a:r>
            <a:r>
              <a:rPr lang="en-US" dirty="0" smtClean="0"/>
              <a:t> search algorithm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AB200"/>
                </a:solidFill>
              </a:rPr>
              <a:t>Algorithm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3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EAB200"/>
                </a:solidFill>
              </a:rPr>
              <a:t>Algorithm Evaluation</a:t>
            </a:r>
            <a:endParaRPr lang="en-US" sz="4000" b="0" dirty="0">
              <a:solidFill>
                <a:srgbClr val="EAB20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5744" y="1782490"/>
            <a:ext cx="10345526" cy="42084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Using 20 different places in the system, we made more than 70 tests for getting user’s plans. </a:t>
            </a:r>
          </a:p>
          <a:p>
            <a:pPr>
              <a:lnSpc>
                <a:spcPct val="150000"/>
              </a:lnSpc>
            </a:pPr>
            <a:r>
              <a:rPr lang="en-GB" dirty="0"/>
              <a:t>The maximum time the algorithm needed to do his operation is 3 seconds. </a:t>
            </a:r>
          </a:p>
          <a:p>
            <a:pPr>
              <a:lnSpc>
                <a:spcPct val="150000"/>
              </a:lnSpc>
            </a:pPr>
            <a:r>
              <a:rPr lang="en-GB" dirty="0"/>
              <a:t>There are many variables in the algorithm. So that we made many tests for most of these variables to test getting plan </a:t>
            </a:r>
            <a:r>
              <a:rPr lang="en-GB" dirty="0" smtClean="0"/>
              <a:t>functionality in figures(53, 54, 55, 56, 57, 58, 59, 60).</a:t>
            </a:r>
            <a:endParaRPr lang="en-GB" dirty="0"/>
          </a:p>
          <a:p>
            <a:pPr lvl="0"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5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Ekko assistant:</a:t>
            </a:r>
          </a:p>
        </p:txBody>
      </p:sp>
      <p:sp>
        <p:nvSpPr>
          <p:cNvPr id="6" name="Rectangle 5"/>
          <p:cNvSpPr/>
          <p:nvPr/>
        </p:nvSpPr>
        <p:spPr>
          <a:xfrm>
            <a:off x="518678" y="1802912"/>
            <a:ext cx="737564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Ekko is a static chat bot with fixed questions and answers and his main functionality is improving ETP usability by acting as customer service center,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and it shows that service by providing users with useful information to use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the application well.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373" y="-98589"/>
            <a:ext cx="4323809" cy="6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4" y="209028"/>
            <a:ext cx="11545229" cy="6389989"/>
          </a:xfrm>
        </p:spPr>
      </p:pic>
    </p:spTree>
    <p:extLst>
      <p:ext uri="{BB962C8B-B14F-4D97-AF65-F5344CB8AC3E}">
        <p14:creationId xmlns:p14="http://schemas.microsoft.com/office/powerpoint/2010/main" val="183195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Feedback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3" y="1552950"/>
            <a:ext cx="5458661" cy="466520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37" y="3557241"/>
            <a:ext cx="5161639" cy="26609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37" y="209028"/>
            <a:ext cx="5161639" cy="31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0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22" y="2782699"/>
            <a:ext cx="4942829" cy="2958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Mohamed Fathy Mohamed.</a:t>
            </a:r>
          </a:p>
          <a:p>
            <a:pPr lvl="0"/>
            <a:r>
              <a:rPr lang="en-US" dirty="0" err="1"/>
              <a:t>Gemian</a:t>
            </a:r>
            <a:r>
              <a:rPr lang="en-US" dirty="0"/>
              <a:t> </a:t>
            </a:r>
            <a:r>
              <a:rPr lang="en-US" dirty="0" err="1" smtClean="0"/>
              <a:t>Talasoun</a:t>
            </a:r>
            <a:r>
              <a:rPr lang="en-US" dirty="0" smtClean="0"/>
              <a:t> </a:t>
            </a:r>
            <a:r>
              <a:rPr lang="en-US" dirty="0"/>
              <a:t>Sadeq. </a:t>
            </a:r>
          </a:p>
          <a:p>
            <a:pPr lvl="0"/>
            <a:r>
              <a:rPr lang="en-US" dirty="0"/>
              <a:t>Mohamed Gamal Negm.</a:t>
            </a:r>
          </a:p>
          <a:p>
            <a:pPr lvl="0"/>
            <a:r>
              <a:rPr lang="en-US" dirty="0"/>
              <a:t>Hassaan Nabil Hassan.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86" y="288945"/>
            <a:ext cx="5531335" cy="29942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9" y="288945"/>
            <a:ext cx="5103218" cy="2994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8" y="3557239"/>
            <a:ext cx="5103219" cy="3076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86" y="3557239"/>
            <a:ext cx="5531335" cy="30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9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Feedback </a:t>
            </a:r>
            <a:r>
              <a:rPr lang="en-US" dirty="0" smtClean="0">
                <a:solidFill>
                  <a:srgbClr val="EAB200"/>
                </a:solidFill>
              </a:rPr>
              <a:t>con.</a:t>
            </a:r>
            <a:endParaRPr lang="en-US" dirty="0">
              <a:solidFill>
                <a:srgbClr val="EAB2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7" y="1518198"/>
            <a:ext cx="10515600" cy="11608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7" y="2679010"/>
            <a:ext cx="10515600" cy="835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6" y="3514447"/>
            <a:ext cx="10515601" cy="308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49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Conclusion </a:t>
            </a:r>
            <a:endParaRPr lang="en-US" b="0" dirty="0">
              <a:solidFill>
                <a:srgbClr val="EAB200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xmlns="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518677" y="1551262"/>
            <a:ext cx="10552922" cy="4805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ETP has made a strong effort to automate trip planning and provide a reliable service that collects all the information tourists need to prepare their trips.</a:t>
            </a:r>
          </a:p>
          <a:p>
            <a:pPr>
              <a:lnSpc>
                <a:spcPct val="150000"/>
              </a:lnSpc>
            </a:pPr>
            <a:r>
              <a:rPr lang="en-US" dirty="0"/>
              <a:t> Also, it provided many services to make the usage easier and achieve the best use of the application. </a:t>
            </a:r>
          </a:p>
          <a:p>
            <a:pPr>
              <a:lnSpc>
                <a:spcPct val="150000"/>
              </a:lnSpc>
            </a:pPr>
            <a:r>
              <a:rPr lang="en-US" dirty="0"/>
              <a:t>In fact, ETP successfully overcomes one of the main challenges for tourists by saving users time, money, and effort, and all these available in one Android app.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31" y="3774180"/>
            <a:ext cx="7442667" cy="1789855"/>
          </a:xfrm>
        </p:spPr>
        <p:txBody>
          <a:bodyPr>
            <a:noAutofit/>
          </a:bodyPr>
          <a:lstStyle/>
          <a:p>
            <a:r>
              <a:rPr lang="en-US" sz="8500" dirty="0">
                <a:solidFill>
                  <a:srgbClr val="00194C"/>
                </a:solidFill>
                <a:latin typeface="Agate-Normal-Italic" pitchFamily="2" charset="0"/>
              </a:rPr>
              <a:t>Thank You</a:t>
            </a:r>
            <a:endParaRPr lang="en-US" sz="8500" b="0" dirty="0">
              <a:latin typeface="Agate-Normal-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11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advisors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811761"/>
            <a:ext cx="4942829" cy="2958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Dr. Mohamed Ramadan Saady.</a:t>
            </a:r>
          </a:p>
          <a:p>
            <a:pPr lvl="0"/>
            <a:r>
              <a:rPr lang="en-US" dirty="0"/>
              <a:t>Dr. Amany Ashraf Salama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5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xmlns="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xmlns="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667412"/>
            <a:ext cx="4942829" cy="2958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Introduction.</a:t>
            </a:r>
          </a:p>
          <a:p>
            <a:pPr lvl="0"/>
            <a:r>
              <a:rPr lang="en-US" dirty="0"/>
              <a:t>Motivation.</a:t>
            </a:r>
          </a:p>
          <a:p>
            <a:pPr lvl="0"/>
            <a:r>
              <a:rPr lang="en-US" dirty="0"/>
              <a:t>Proposed. </a:t>
            </a:r>
          </a:p>
          <a:p>
            <a:pPr lvl="0"/>
            <a:r>
              <a:rPr lang="en-US" dirty="0" smtClean="0"/>
              <a:t>Application prototype.</a:t>
            </a:r>
            <a:endParaRPr lang="en-US" dirty="0"/>
          </a:p>
          <a:p>
            <a:pPr lvl="0"/>
            <a:r>
              <a:rPr lang="en-US" dirty="0" smtClean="0"/>
              <a:t>Algorithms</a:t>
            </a:r>
          </a:p>
          <a:p>
            <a:pPr lvl="0"/>
            <a:r>
              <a:rPr lang="en-US" dirty="0" smtClean="0"/>
              <a:t>Feed back</a:t>
            </a:r>
            <a:endParaRPr lang="en-US" dirty="0"/>
          </a:p>
          <a:p>
            <a:pPr lvl="0"/>
            <a:r>
              <a:rPr lang="en-US" dirty="0"/>
              <a:t>Conclusion.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xmlns="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5124" r="15124"/>
          <a:stretch>
            <a:fillRect/>
          </a:stretch>
        </p:blipFill>
        <p:spPr>
          <a:xfrm>
            <a:off x="6170177" y="1241109"/>
            <a:ext cx="6021821" cy="5616891"/>
          </a:xfr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Introduction</a:t>
            </a:r>
            <a:endParaRPr lang="en-US" b="0" dirty="0">
              <a:solidFill>
                <a:srgbClr val="EAB20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07865" y="1969802"/>
            <a:ext cx="11074232" cy="4248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en-US" dirty="0"/>
              <a:t>Tourism is one of the most important ways of increasing national income.</a:t>
            </a:r>
            <a:endParaRPr lang="ar-EG" sz="2200" dirty="0"/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en-US" sz="2200" dirty="0"/>
              <a:t>Some governments are using technology to improve in this industry.</a:t>
            </a: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en-US" sz="2200" dirty="0"/>
              <a:t>ETP was created to contribute to facilitating the tourism process. </a:t>
            </a:r>
          </a:p>
          <a:p>
            <a:pPr marL="0" indent="0">
              <a:buClr>
                <a:srgbClr val="FFC000"/>
              </a:buClr>
              <a:buNone/>
            </a:pPr>
            <a:endParaRPr lang="en-US" sz="2200" dirty="0"/>
          </a:p>
          <a:p>
            <a:pPr marL="0" indent="0">
              <a:buClr>
                <a:srgbClr val="FFC000"/>
              </a:buClr>
              <a:buNone/>
            </a:pPr>
            <a:endParaRPr lang="ar-EG" sz="2200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EAB200"/>
                </a:solidFill>
              </a:rPr>
              <a:t>Motivation</a:t>
            </a:r>
            <a:endParaRPr lang="en-US" b="0" dirty="0">
              <a:solidFill>
                <a:srgbClr val="EAB20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4803" y="1773629"/>
            <a:ext cx="11074232" cy="3145211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Planning a customized trip, for the available time, and specific budget is usually a complex task.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This task will cost a lot of time and  effort.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Tourist do not have enough information to make a suitable plan.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Tourist is forced to visit places, do not match his personality</a:t>
            </a:r>
            <a:r>
              <a:rPr lang="en-US" dirty="0" smtClean="0"/>
              <a:t>.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Proposed</a:t>
            </a:r>
            <a:endParaRPr lang="en-US" b="0" dirty="0">
              <a:solidFill>
                <a:srgbClr val="EAB20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5743" y="1782490"/>
            <a:ext cx="10720551" cy="42084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buClr>
                <a:schemeClr val="accent2"/>
              </a:buClr>
            </a:pPr>
            <a:r>
              <a:rPr lang="en-US" sz="2000" dirty="0" smtClean="0"/>
              <a:t>The electronic tour planner (ETP) system generates plans for tourists who would like to visit </a:t>
            </a:r>
            <a:r>
              <a:rPr lang="en-US" sz="2000" dirty="0"/>
              <a:t>L</a:t>
            </a:r>
            <a:r>
              <a:rPr lang="en-US" sz="2000" dirty="0" smtClean="0"/>
              <a:t>uxor by enable him to automatically plan the touristic trip.</a:t>
            </a:r>
          </a:p>
          <a:p>
            <a:pPr>
              <a:lnSpc>
                <a:spcPct val="170000"/>
              </a:lnSpc>
              <a:buClr>
                <a:schemeClr val="accent2"/>
              </a:buClr>
            </a:pPr>
            <a:r>
              <a:rPr lang="en-US" sz="2000" dirty="0" smtClean="0"/>
              <a:t>ETP </a:t>
            </a:r>
            <a:r>
              <a:rPr lang="en-US" sz="2000" dirty="0" smtClean="0"/>
              <a:t>provides additional services such as :</a:t>
            </a:r>
          </a:p>
          <a:p>
            <a:pPr lvl="1">
              <a:lnSpc>
                <a:spcPct val="170000"/>
              </a:lnSpc>
              <a:buClr>
                <a:schemeClr val="accent2"/>
              </a:buClr>
            </a:pPr>
            <a:r>
              <a:rPr lang="en-US" dirty="0" smtClean="0"/>
              <a:t>D</a:t>
            </a:r>
            <a:r>
              <a:rPr lang="en-US" dirty="0" smtClean="0"/>
              <a:t>ashboard</a:t>
            </a:r>
          </a:p>
          <a:p>
            <a:pPr lvl="1">
              <a:lnSpc>
                <a:spcPct val="170000"/>
              </a:lnSpc>
              <a:buClr>
                <a:schemeClr val="accent2"/>
              </a:buClr>
            </a:pPr>
            <a:r>
              <a:rPr lang="en-US" sz="2000" dirty="0" err="1" smtClean="0"/>
              <a:t>Ekko</a:t>
            </a:r>
            <a:r>
              <a:rPr lang="en-US" sz="2000" dirty="0" smtClean="0"/>
              <a:t> </a:t>
            </a:r>
            <a:r>
              <a:rPr lang="en-US" sz="2000" dirty="0" err="1" smtClean="0"/>
              <a:t>chatbot</a:t>
            </a:r>
            <a:endParaRPr lang="en-US" dirty="0"/>
          </a:p>
          <a:p>
            <a:pPr lvl="1">
              <a:lnSpc>
                <a:spcPct val="170000"/>
              </a:lnSpc>
              <a:buClr>
                <a:schemeClr val="accent2"/>
              </a:buClr>
            </a:pPr>
            <a:r>
              <a:rPr lang="en-US" sz="2000" dirty="0" smtClean="0"/>
              <a:t>Places information</a:t>
            </a:r>
          </a:p>
          <a:p>
            <a:pPr marL="0" indent="0">
              <a:lnSpc>
                <a:spcPct val="170000"/>
              </a:lnSpc>
              <a:buClr>
                <a:schemeClr val="accent2"/>
              </a:buClr>
              <a:buNone/>
            </a:pPr>
            <a:r>
              <a:rPr lang="en-US" sz="2000" dirty="0"/>
              <a:t>	</a:t>
            </a:r>
            <a:endParaRPr lang="en-US" sz="2000" dirty="0" smtClean="0"/>
          </a:p>
          <a:p>
            <a:pPr marL="0" indent="0">
              <a:lnSpc>
                <a:spcPct val="170000"/>
              </a:lnSpc>
              <a:buClr>
                <a:schemeClr val="accent2"/>
              </a:buClr>
              <a:buNone/>
            </a:pPr>
            <a:r>
              <a:rPr lang="en-US" sz="2000" dirty="0"/>
              <a:t>	</a:t>
            </a:r>
            <a:endParaRPr lang="en-US" sz="2000" dirty="0" smtClean="0"/>
          </a:p>
          <a:p>
            <a:pPr>
              <a:lnSpc>
                <a:spcPct val="170000"/>
              </a:lnSpc>
              <a:buClr>
                <a:schemeClr val="accent2"/>
              </a:buClr>
            </a:pPr>
            <a:endParaRPr lang="en-US" sz="2000" dirty="0"/>
          </a:p>
          <a:p>
            <a:pPr>
              <a:lnSpc>
                <a:spcPct val="170000"/>
              </a:lnSpc>
              <a:buClr>
                <a:schemeClr val="accent2"/>
              </a:buClr>
            </a:pPr>
            <a:endParaRPr lang="en-US" sz="2000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8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4AD4B080-A9EF-48EF-BD12-E9AEC9D9B01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529688" y="1634395"/>
            <a:ext cx="4114368" cy="472564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A770D71-76E3-4E56-8FB9-147FEF0CDFB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35215" y="1634396"/>
            <a:ext cx="6827098" cy="4721954"/>
          </a:xfrm>
        </p:spPr>
        <p:txBody>
          <a:bodyPr/>
          <a:lstStyle/>
          <a:p>
            <a:r>
              <a:rPr lang="en-US" dirty="0"/>
              <a:t>ETP system contains main pages that provide several services based on their functionality, the figure describe these pages and their services.</a:t>
            </a:r>
          </a:p>
          <a:p>
            <a:r>
              <a:rPr lang="en-US" dirty="0"/>
              <a:t>The terminology that we used to implement ETP system:</a:t>
            </a:r>
          </a:p>
          <a:p>
            <a:pPr marL="0" indent="0">
              <a:buNone/>
            </a:pPr>
            <a:r>
              <a:rPr lang="en-US" dirty="0"/>
              <a:t>	1) Android Studio (Mobile Application)</a:t>
            </a:r>
          </a:p>
          <a:p>
            <a:pPr marL="0" indent="0">
              <a:buNone/>
            </a:pPr>
            <a:r>
              <a:rPr lang="en-US" dirty="0"/>
              <a:t>	2) Firebase (database)</a:t>
            </a:r>
          </a:p>
          <a:p>
            <a:pPr marL="0" indent="0">
              <a:buNone/>
            </a:pPr>
            <a:r>
              <a:rPr lang="en-US" dirty="0"/>
              <a:t>	3) google API (Login with google)</a:t>
            </a:r>
          </a:p>
          <a:p>
            <a:r>
              <a:rPr lang="en-US" dirty="0"/>
              <a:t>Next </a:t>
            </a:r>
            <a:r>
              <a:rPr lang="en-US"/>
              <a:t>6 slides </a:t>
            </a:r>
            <a:r>
              <a:rPr lang="en-US" dirty="0"/>
              <a:t>explain how we implement ETP system.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6FECFB9-886D-44DE-85EE-53A58A3AA3C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02D0E54-52B7-4624-BD40-DAE2BD91CF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D59DDA5A-42B5-4F4B-839C-7A5FD6F0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AB200"/>
                </a:solidFill>
              </a:rPr>
              <a:t>Application Prototype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41B2B7B-DE21-46BA-965A-50D32A99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8741E61-36EA-490A-86AB-CEAF8F5F5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5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A1AD-06E3-4098-BD10-795D47E9E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62B977-8773-40D7-B5F7-33B2D392F3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1_SignUp_&amp;_AddPlan">
            <a:hlinkClick r:id="" action="ppaction://media"/>
            <a:extLst>
              <a:ext uri="{FF2B5EF4-FFF2-40B4-BE49-F238E27FC236}">
                <a16:creationId xmlns:a16="http://schemas.microsoft.com/office/drawing/2014/main" xmlns="" id="{3109745F-C8B7-4E9D-88F8-8A8E48E9264D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0198" y="1603332"/>
            <a:ext cx="8412116" cy="4731663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2F11B2AC-5F27-40C4-B4C4-F63DC1B00A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84F52BA-BB75-4664-8184-E34E62014AF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EF773983-C3C7-4264-B4C6-E0FE162F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AB200"/>
                </a:solidFill>
              </a:rPr>
              <a:t>Sign Up &amp; Add Plan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4769D81-3CFD-4FF4-98E0-943800647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1599" y="235623"/>
            <a:ext cx="895475" cy="543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A3638B0-E5AC-46ED-B130-460B20216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6294" y="311036"/>
            <a:ext cx="570904" cy="57090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FFC5A582-26CA-45D5-9924-FD93A76D24C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7"/>
          <a:stretch>
            <a:fillRect/>
          </a:stretch>
        </p:blipFill>
        <p:spPr>
          <a:xfrm>
            <a:off x="518678" y="1608853"/>
            <a:ext cx="4114800" cy="4726143"/>
          </a:xfrm>
        </p:spPr>
      </p:pic>
    </p:spTree>
    <p:extLst>
      <p:ext uri="{BB962C8B-B14F-4D97-AF65-F5344CB8AC3E}">
        <p14:creationId xmlns:p14="http://schemas.microsoft.com/office/powerpoint/2010/main" val="119460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2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16c05727-aa75-4e4a-9b5f-8a80a116589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550</Words>
  <Application>Microsoft Office PowerPoint</Application>
  <PresentationFormat>Widescreen</PresentationFormat>
  <Paragraphs>97</Paragraphs>
  <Slides>23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Agate-Normal-Italic</vt:lpstr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Electronic Tour Planner</vt:lpstr>
      <vt:lpstr>Team Members </vt:lpstr>
      <vt:lpstr>Project advisors</vt:lpstr>
      <vt:lpstr>Outline</vt:lpstr>
      <vt:lpstr>Introduction</vt:lpstr>
      <vt:lpstr>Motivation</vt:lpstr>
      <vt:lpstr>Proposed</vt:lpstr>
      <vt:lpstr>Application Prototype</vt:lpstr>
      <vt:lpstr>Sign Up &amp; Add Plan</vt:lpstr>
      <vt:lpstr>Login &amp; Home</vt:lpstr>
      <vt:lpstr>Profile</vt:lpstr>
      <vt:lpstr>Dashboard</vt:lpstr>
      <vt:lpstr>Places</vt:lpstr>
      <vt:lpstr>Ekko Chatbot</vt:lpstr>
      <vt:lpstr>Algorithm overview</vt:lpstr>
      <vt:lpstr>Algorithm Evaluation</vt:lpstr>
      <vt:lpstr>Ekko assistant:</vt:lpstr>
      <vt:lpstr>PowerPoint Presentation</vt:lpstr>
      <vt:lpstr>Feedback</vt:lpstr>
      <vt:lpstr>PowerPoint Presentation</vt:lpstr>
      <vt:lpstr>Feedback con.</vt:lpstr>
      <vt:lpstr>Conclusion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2020-01-22T13:04:52Z</dcterms:created>
  <dcterms:modified xsi:type="dcterms:W3CDTF">2020-07-15T10:05:36Z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